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47" r:id="rId2"/>
    <p:sldId id="345" r:id="rId3"/>
    <p:sldId id="348" r:id="rId4"/>
    <p:sldId id="349" r:id="rId5"/>
    <p:sldId id="350" r:id="rId6"/>
    <p:sldId id="351" r:id="rId7"/>
  </p:sldIdLst>
  <p:sldSz cx="16257588" cy="9144000"/>
  <p:notesSz cx="6858000" cy="9144000"/>
  <p:defaultTextStyle>
    <a:defPPr>
      <a:defRPr lang="en-US"/>
    </a:defPPr>
    <a:lvl1pPr marL="0" algn="l" defTabSz="1451172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25585" algn="l" defTabSz="1451172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51172" algn="l" defTabSz="1451172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76758" algn="l" defTabSz="1451172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02343" algn="l" defTabSz="1451172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27928" algn="l" defTabSz="1451172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53515" algn="l" defTabSz="1451172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079100" algn="l" defTabSz="1451172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04686" algn="l" defTabSz="1451172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8">
          <p15:clr>
            <a:srgbClr val="A4A3A4"/>
          </p15:clr>
        </p15:guide>
        <p15:guide id="2" pos="1295">
          <p15:clr>
            <a:srgbClr val="A4A3A4"/>
          </p15:clr>
        </p15:guide>
        <p15:guide id="3" pos="5121">
          <p15:clr>
            <a:srgbClr val="A4A3A4"/>
          </p15:clr>
        </p15:guide>
        <p15:guide id="4" pos="91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C0E"/>
    <a:srgbClr val="0066FF"/>
    <a:srgbClr val="3333FF"/>
    <a:srgbClr val="6699FF"/>
    <a:srgbClr val="3366FF"/>
    <a:srgbClr val="00998E"/>
    <a:srgbClr val="E63262"/>
    <a:srgbClr val="D5000E"/>
    <a:srgbClr val="515359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1" autoAdjust="0"/>
    <p:restoredTop sz="87049" autoAdjust="0"/>
  </p:normalViewPr>
  <p:slideViewPr>
    <p:cSldViewPr>
      <p:cViewPr varScale="1">
        <p:scale>
          <a:sx n="72" d="100"/>
          <a:sy n="72" d="100"/>
        </p:scale>
        <p:origin x="1290" y="-108"/>
      </p:cViewPr>
      <p:guideLst>
        <p:guide orient="horz" pos="968"/>
        <p:guide pos="1295"/>
        <p:guide pos="5121"/>
        <p:guide pos="91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8144"/>
    </p:cViewPr>
  </p:sorterViewPr>
  <p:notesViewPr>
    <p:cSldViewPr>
      <p:cViewPr varScale="1">
        <p:scale>
          <a:sx n="84" d="100"/>
          <a:sy n="84" d="100"/>
        </p:scale>
        <p:origin x="-2364" y="-90"/>
      </p:cViewPr>
      <p:guideLst>
        <p:guide orient="horz" pos="2880"/>
        <p:guide pos="2160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17269" y="859443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429000" y="859443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D40DD-BC93-4D46-96F0-58214B8050CF}" type="slidenum">
              <a:rPr lang="en-US" sz="10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1000360" y="220173"/>
            <a:ext cx="2732220" cy="3293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idx="1"/>
          </p:nvPr>
        </p:nvSpPr>
        <p:spPr>
          <a:xfrm>
            <a:off x="3884613" y="220173"/>
            <a:ext cx="2580187" cy="3293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5C116-A89E-4ABF-B5F8-752B759D771C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10/25/2016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\\psf\Home\Desktop\Infor_TMLogo_RGB_080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0" y="220173"/>
            <a:ext cx="360977" cy="32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0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000360" y="220173"/>
            <a:ext cx="2732220" cy="3293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20173"/>
            <a:ext cx="2580187" cy="3293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4555C116-A89E-4ABF-B5F8-752B759D771C}" type="datetimeFigureOut">
              <a:rPr lang="en-US" smtClean="0"/>
              <a:pPr/>
              <a:t>10/25/2016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777875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2" descr="\\psf\Home\Desktop\Infor_TMLogo_RGB_080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0" y="220173"/>
            <a:ext cx="360977" cy="32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17269" y="859443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3429000" y="859443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D40DD-BC93-4D46-96F0-58214B8050CF}" type="slidenum">
              <a:rPr lang="en-US" sz="10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115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1172" rtl="0" eaLnBrk="1" latinLnBrk="0" hangingPunct="1">
      <a:defRPr sz="1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725585" algn="l" defTabSz="1451172" rtl="0" eaLnBrk="1" latinLnBrk="0" hangingPunct="1">
      <a:defRPr sz="1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451172" algn="l" defTabSz="1451172" rtl="0" eaLnBrk="1" latinLnBrk="0" hangingPunct="1">
      <a:defRPr sz="1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2176758" algn="l" defTabSz="1451172" rtl="0" eaLnBrk="1" latinLnBrk="0" hangingPunct="1">
      <a:defRPr sz="1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902343" algn="l" defTabSz="1451172" rtl="0" eaLnBrk="1" latinLnBrk="0" hangingPunct="1">
      <a:defRPr sz="1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3627928" algn="l" defTabSz="145117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53515" algn="l" defTabSz="145117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079100" algn="l" defTabSz="145117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5804686" algn="l" defTabSz="145117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 guys, my name is</a:t>
            </a:r>
          </a:p>
          <a:p>
            <a:r>
              <a:rPr lang="en-US" dirty="0"/>
              <a:t>I'm a .NET developer at Provoke solutions</a:t>
            </a:r>
          </a:p>
          <a:p>
            <a:r>
              <a:rPr lang="en-US" dirty="0" err="1"/>
              <a:t>Gonna</a:t>
            </a:r>
            <a:r>
              <a:rPr lang="en-US" dirty="0"/>
              <a:t> talk to you today about an introductory session to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DA87-1F6B-47D3-AEE1-B8B74E9C86F2}" type="slidenum">
              <a:rPr lang="en-NZ" smtClean="0"/>
              <a:pPr>
                <a:defRPr/>
              </a:pPr>
              <a:t>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829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51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-Classic 3-tier ASP.NET, datasets, stored procedures, business layer, code behind</a:t>
            </a:r>
          </a:p>
          <a:p>
            <a:pPr marL="0" marR="0" indent="0" algn="l" defTabSz="1451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-Introduce one new feature, break three-four others</a:t>
            </a:r>
            <a:endParaRPr lang="en-US" dirty="0"/>
          </a:p>
          <a:p>
            <a:r>
              <a:rPr lang="en-US" baseline="0" dirty="0"/>
              <a:t>-Pretty serious maintainability problems were making us look bad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-Nothing malicious, we had coding standards and conventions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-But business logic always ended up scattered</a:t>
            </a:r>
          </a:p>
          <a:p>
            <a:r>
              <a:rPr lang="en-US" baseline="0" dirty="0"/>
              <a:t>-</a:t>
            </a:r>
            <a:r>
              <a:rPr lang="en-US" baseline="0" dirty="0" err="1"/>
              <a:t>Behaviour</a:t>
            </a:r>
            <a:r>
              <a:rPr lang="en-US" baseline="0" dirty="0"/>
              <a:t> separated from data</a:t>
            </a:r>
          </a:p>
          <a:p>
            <a:r>
              <a:rPr lang="en-US" baseline="0" dirty="0"/>
              <a:t>-Impossible to unit test</a:t>
            </a:r>
          </a:p>
          <a:p>
            <a:r>
              <a:rPr lang="en-US" baseline="0" dirty="0"/>
              <a:t>-Change stuff at 3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D40DD-BC93-4D46-96F0-58214B8050CF}" type="slidenum">
              <a:rPr lang="en-US" sz="1000" smtClean="0">
                <a:latin typeface="Arial" pitchFamily="34" charset="0"/>
                <a:cs typeface="Arial" pitchFamily="34" charset="0"/>
              </a:rPr>
              <a:pPr/>
              <a:t>3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5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-Complexity=enemy</a:t>
            </a:r>
          </a:p>
          <a:p>
            <a:r>
              <a:rPr lang="en-US" dirty="0"/>
              <a:t>-Creeps</a:t>
            </a:r>
            <a:r>
              <a:rPr lang="en-US" baseline="0" dirty="0"/>
              <a:t> in</a:t>
            </a:r>
          </a:p>
          <a:p>
            <a:r>
              <a:rPr lang="en-US" baseline="0" dirty="0"/>
              <a:t>-Affects ability to deliver</a:t>
            </a:r>
          </a:p>
          <a:p>
            <a:r>
              <a:rPr lang="en-US" baseline="0" dirty="0"/>
              <a:t>-Separate concerns</a:t>
            </a:r>
          </a:p>
          <a:p>
            <a:r>
              <a:rPr lang="en-US" baseline="0" dirty="0"/>
              <a:t>-Breaking into smaller units</a:t>
            </a:r>
          </a:p>
          <a:p>
            <a:r>
              <a:rPr lang="en-US" baseline="0" dirty="0"/>
              <a:t>-DDD is about distilling into an explicit model</a:t>
            </a:r>
          </a:p>
          <a:p>
            <a:r>
              <a:rPr lang="en-US" baseline="0" dirty="0"/>
              <a:t>-All in one place</a:t>
            </a:r>
          </a:p>
          <a:p>
            <a:r>
              <a:rPr lang="en-US" baseline="0" dirty="0"/>
              <a:t>-Easier to work with than </a:t>
            </a:r>
            <a:r>
              <a:rPr lang="en-US" baseline="0" dirty="0" err="1"/>
              <a:t>sprocs</a:t>
            </a:r>
            <a:r>
              <a:rPr lang="en-US" baseline="0" dirty="0"/>
              <a:t>/code behind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D40DD-BC93-4D46-96F0-58214B8050CF}" type="slidenum">
              <a:rPr lang="en-US" sz="1000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145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-Not</a:t>
            </a:r>
            <a:r>
              <a:rPr lang="en-US" baseline="0" dirty="0"/>
              <a:t> complicated</a:t>
            </a:r>
          </a:p>
          <a:p>
            <a:r>
              <a:rPr lang="en-US" baseline="0" dirty="0"/>
              <a:t>-Important business concept hidden</a:t>
            </a:r>
          </a:p>
          <a:p>
            <a:r>
              <a:rPr lang="en-US" baseline="0" dirty="0"/>
              <a:t>-Not just anonymous calculation</a:t>
            </a:r>
          </a:p>
          <a:p>
            <a:r>
              <a:rPr lang="en-US" baseline="0" dirty="0"/>
              <a:t>-Overbooking policy</a:t>
            </a:r>
          </a:p>
          <a:p>
            <a:r>
              <a:rPr lang="en-US" baseline="0" dirty="0"/>
              <a:t>-2</a:t>
            </a:r>
            <a:r>
              <a:rPr lang="en-US" baseline="30000" dirty="0"/>
              <a:t>nd</a:t>
            </a:r>
            <a:r>
              <a:rPr lang="en-US" baseline="0" dirty="0"/>
              <a:t> example doesn’t need comments</a:t>
            </a:r>
          </a:p>
          <a:p>
            <a:r>
              <a:rPr lang="en-US" baseline="0" dirty="0"/>
              <a:t>-DDD is about making concepts explicit</a:t>
            </a:r>
          </a:p>
          <a:p>
            <a:r>
              <a:rPr lang="en-US" baseline="0" dirty="0"/>
              <a:t>-As separate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D40DD-BC93-4D46-96F0-58214B8050CF}" type="slidenum">
              <a:rPr lang="en-US" sz="1000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81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0"/>
            <a:ext cx="16257588" cy="9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8" tIns="45709" rIns="91418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86" y="-444991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3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Bulle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057197" y="2522839"/>
            <a:ext cx="12448029" cy="606425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455502" indent="0">
              <a:buNone/>
              <a:defRPr/>
            </a:lvl2pPr>
            <a:lvl3pPr marL="1015757" indent="0">
              <a:buNone/>
              <a:defRPr/>
            </a:lvl3pPr>
            <a:lvl4pPr marL="1472849" indent="0">
              <a:buNone/>
              <a:defRPr/>
            </a:lvl4pPr>
            <a:lvl5pPr marL="1944224" indent="0">
              <a:buNone/>
              <a:defRPr/>
            </a:lvl5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489084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12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055811" y="3205892"/>
            <a:ext cx="12448164" cy="5009071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19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489084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11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057197" y="2522839"/>
            <a:ext cx="12448029" cy="606425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455502" indent="0">
              <a:buNone/>
              <a:defRPr/>
            </a:lvl2pPr>
            <a:lvl3pPr marL="1015757" indent="0">
              <a:buNone/>
              <a:defRPr/>
            </a:lvl3pPr>
            <a:lvl4pPr marL="1472849" indent="0">
              <a:buNone/>
              <a:defRPr/>
            </a:lvl4pPr>
            <a:lvl5pPr marL="1944224" indent="0">
              <a:buNone/>
              <a:defRPr/>
            </a:lvl5pPr>
          </a:lstStyle>
          <a:p>
            <a:pPr lvl="0"/>
            <a:r>
              <a:rPr lang="en-US" dirty="0"/>
              <a:t>Click to edit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661333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Small Screensho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489084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14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8560380" y="2446943"/>
            <a:ext cx="5943599" cy="4781385"/>
          </a:xfrm>
        </p:spPr>
        <p:txBody>
          <a:bodyPr anchor="ctr"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 strike="noStrike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57196" y="2446943"/>
            <a:ext cx="5995705" cy="478138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0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Screensho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55818" y="2522837"/>
            <a:ext cx="8805201" cy="5616231"/>
          </a:xfrm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392281" y="2522838"/>
            <a:ext cx="3111695" cy="5542001"/>
          </a:xfrm>
        </p:spPr>
        <p:txBody>
          <a:bodyPr tIns="0" bIns="0" anchor="ctr"/>
          <a:lstStyle>
            <a:lvl1pPr marL="0" indent="0">
              <a:lnSpc>
                <a:spcPct val="85000"/>
              </a:lnSpc>
              <a:buNone/>
              <a:defRPr sz="2700" baseline="0">
                <a:latin typeface="+mn-lt"/>
              </a:defRPr>
            </a:lvl1pPr>
            <a:lvl2pPr marL="455502" indent="0">
              <a:buNone/>
              <a:defRPr/>
            </a:lvl2pPr>
            <a:lvl3pPr marL="1015757" indent="0">
              <a:buNone/>
              <a:defRPr/>
            </a:lvl3pPr>
            <a:lvl4pPr marL="1472849" indent="0">
              <a:buNone/>
              <a:defRPr/>
            </a:lvl4pPr>
            <a:lvl5pPr marL="1944224" indent="0">
              <a:buNone/>
              <a:defRPr/>
            </a:lvl5pPr>
          </a:lstStyle>
          <a:p>
            <a:pPr lvl="0"/>
            <a:r>
              <a:rPr lang="en-US" dirty="0"/>
              <a:t>Click to edit screenshot description text styles</a:t>
            </a:r>
          </a:p>
        </p:txBody>
      </p:sp>
      <p:pic>
        <p:nvPicPr>
          <p:cNvPr id="12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489084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0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Larg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056622" y="701358"/>
            <a:ext cx="11688402" cy="515851"/>
          </a:xfrm>
        </p:spPr>
        <p:txBody>
          <a:bodyPr/>
          <a:lstStyle>
            <a:lvl1pPr algn="l">
              <a:defRPr sz="48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057198" y="1536203"/>
            <a:ext cx="11704319" cy="6859831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31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07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16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Bullets Exp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056624" y="564983"/>
            <a:ext cx="13585777" cy="819431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8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62546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91084" y="1687992"/>
            <a:ext cx="14951316" cy="6830551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87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Bullets Expande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056624" y="564983"/>
            <a:ext cx="13585777" cy="819431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8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62546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91086" y="1687992"/>
            <a:ext cx="7361815" cy="6830551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8280586" y="1687992"/>
            <a:ext cx="7361815" cy="6830551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370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2880" y="366185"/>
            <a:ext cx="14631829" cy="1070297"/>
          </a:xfrm>
        </p:spPr>
        <p:txBody>
          <a:bodyPr>
            <a:normAutofit/>
          </a:bodyPr>
          <a:lstStyle>
            <a:lvl1pPr>
              <a:defRPr sz="5867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81834" y="1431839"/>
            <a:ext cx="14716504" cy="2116"/>
          </a:xfrm>
          <a:prstGeom prst="line">
            <a:avLst/>
          </a:prstGeom>
          <a:ln w="9525" cap="rnd" cmpd="sng" algn="ctr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818524" y="1557197"/>
            <a:ext cx="14643119" cy="6649121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1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977" y="8042136"/>
            <a:ext cx="426720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8279" y="1146"/>
            <a:ext cx="16257143" cy="914285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1581210" y="8822123"/>
            <a:ext cx="295552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90000"/>
                  </a:schemeClr>
                </a:solidFill>
              </a:rPr>
              <a:t>Copyright © 2013. Infor. All Rights Reserved. www.infor.com</a:t>
            </a:r>
          </a:p>
          <a:p>
            <a:pPr algn="r"/>
            <a:endParaRPr lang="en-US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551" y="1536200"/>
            <a:ext cx="6035040" cy="6035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0681" y="3578045"/>
            <a:ext cx="9183295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320681" y="5938112"/>
            <a:ext cx="9183295" cy="1114215"/>
          </a:xfrm>
        </p:spPr>
        <p:txBody>
          <a:bodyPr/>
          <a:lstStyle>
            <a:lvl1pPr marL="0" indent="0" algn="l">
              <a:buNone/>
              <a:defRPr sz="2700" baseline="0">
                <a:solidFill>
                  <a:schemeClr val="bg2">
                    <a:lumMod val="25000"/>
                  </a:schemeClr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  <a:lvl2pPr marL="725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14503974" y="8557560"/>
            <a:ext cx="1753614" cy="568143"/>
          </a:xfrm>
          <a:prstGeom prst="rect">
            <a:avLst/>
          </a:prstGeom>
        </p:spPr>
        <p:txBody>
          <a:bodyPr lIns="91418" tIns="45709" rIns="91418" bIns="45709" anchor="ctr"/>
          <a:lstStyle>
            <a:defPPr>
              <a:defRPr lang="en-US"/>
            </a:defPPr>
            <a:lvl1pPr marL="0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5759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1519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7278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3037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8796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4556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80315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6074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E7781AA-5C7B-4A6F-8438-A17DCECA115B}" type="slidenum">
              <a:rPr lang="en-US" sz="1700" smtClean="0">
                <a:solidFill>
                  <a:schemeClr val="bg2">
                    <a:lumMod val="75000"/>
                  </a:schemeClr>
                </a:solidFill>
              </a:rPr>
              <a:pPr algn="ctr"/>
              <a:t>‹#›</a:t>
            </a:fld>
            <a:endParaRPr lang="en-US" sz="17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9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977" y="8042136"/>
            <a:ext cx="426720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8279" y="1146"/>
            <a:ext cx="16257143" cy="914285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581210" y="8822123"/>
            <a:ext cx="295552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90000"/>
                  </a:schemeClr>
                </a:solidFill>
              </a:rPr>
              <a:t>Copyright © 2013. Infor. All Rights Reserved. www.infor.com</a:t>
            </a:r>
          </a:p>
          <a:p>
            <a:pPr algn="r"/>
            <a:endParaRPr lang="en-US" sz="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2"/>
            <a:ext cx="16257588" cy="3661260"/>
          </a:xfrm>
        </p:spPr>
        <p:txBody>
          <a:bodyPr/>
          <a:lstStyle>
            <a:lvl1pPr marL="0" indent="0">
              <a:buFontTx/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3692055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031844" y="5857335"/>
            <a:ext cx="12472135" cy="1219200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2">
                    <a:lumMod val="25000"/>
                  </a:schemeClr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  <a:lvl2pPr marL="725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4748061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14503974" y="8557560"/>
            <a:ext cx="1753614" cy="568143"/>
          </a:xfrm>
          <a:prstGeom prst="rect">
            <a:avLst/>
          </a:prstGeom>
        </p:spPr>
        <p:txBody>
          <a:bodyPr lIns="91418" tIns="45709" rIns="91418" bIns="45709" anchor="ctr"/>
          <a:lstStyle>
            <a:defPPr>
              <a:defRPr lang="en-US"/>
            </a:defPPr>
            <a:lvl1pPr marL="0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5759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1519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7278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3037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8796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4556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80315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6074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E7781AA-5C7B-4A6F-8438-A17DCECA115B}" type="slidenum">
              <a:rPr lang="en-US" sz="1700" smtClean="0">
                <a:solidFill>
                  <a:schemeClr val="bg2">
                    <a:lumMod val="75000"/>
                  </a:schemeClr>
                </a:solidFill>
              </a:rPr>
              <a:pPr algn="ctr"/>
              <a:t>‹#›</a:t>
            </a:fld>
            <a:endParaRPr lang="en-US" sz="17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11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056622" y="489084"/>
            <a:ext cx="12447352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8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055811" y="2446942"/>
            <a:ext cx="12448164" cy="5768020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30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055816" y="2446942"/>
            <a:ext cx="5943599" cy="5768020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489084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14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8560380" y="2446942"/>
            <a:ext cx="5943599" cy="5768020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 strike="noStrike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0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055814" y="2446942"/>
            <a:ext cx="3986784" cy="5768020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489084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14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286501" y="2446942"/>
            <a:ext cx="3986784" cy="5768020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 strike="noStrike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10517191" y="2446942"/>
            <a:ext cx="3986784" cy="5768020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 strike="noStrike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8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062700" y="2446942"/>
            <a:ext cx="5950635" cy="6064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5502" indent="0">
              <a:buNone/>
              <a:defRPr/>
            </a:lvl2pPr>
            <a:lvl3pPr marL="1015757" indent="0">
              <a:buNone/>
              <a:defRPr/>
            </a:lvl3pPr>
            <a:lvl4pPr marL="1472849" indent="0">
              <a:buNone/>
              <a:defRPr/>
            </a:lvl4pPr>
            <a:lvl5pPr marL="1944224" indent="0"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0380" y="2446942"/>
            <a:ext cx="5943599" cy="6064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5502" indent="0">
              <a:buNone/>
              <a:defRPr/>
            </a:lvl2pPr>
            <a:lvl3pPr marL="1015757" indent="0">
              <a:buNone/>
              <a:defRPr/>
            </a:lvl3pPr>
            <a:lvl4pPr marL="1472849" indent="0">
              <a:buNone/>
              <a:defRPr/>
            </a:lvl4pPr>
            <a:lvl5pPr marL="1944224" indent="0"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489084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16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055816" y="3129997"/>
            <a:ext cx="5943599" cy="5084965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560380" y="3129997"/>
            <a:ext cx="5943599" cy="5084965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 strike="noStrike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28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055814" y="3129998"/>
            <a:ext cx="3986784" cy="5084964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489084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14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286501" y="3129998"/>
            <a:ext cx="3986784" cy="5084964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 strike="noStrike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10517191" y="3129998"/>
            <a:ext cx="3986784" cy="5084964"/>
          </a:xfrm>
        </p:spPr>
        <p:txBody>
          <a:bodyPr/>
          <a:lstStyle>
            <a:lvl1pPr>
              <a:lnSpc>
                <a:spcPct val="85000"/>
              </a:lnSpc>
              <a:defRPr sz="3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  <a:lvl2pPr>
              <a:lnSpc>
                <a:spcPct val="85000"/>
              </a:lnSpc>
              <a:defRPr sz="2600">
                <a:solidFill>
                  <a:schemeClr val="bg2">
                    <a:lumMod val="25000"/>
                  </a:schemeClr>
                </a:solidFill>
                <a:latin typeface="+mn-lt"/>
              </a:defRPr>
            </a:lvl2pPr>
            <a:lvl3pPr>
              <a:lnSpc>
                <a:spcPct val="85000"/>
              </a:lnSpc>
              <a:defRPr sz="2300" strike="noStrike">
                <a:solidFill>
                  <a:schemeClr val="bg2">
                    <a:lumMod val="25000"/>
                  </a:schemeClr>
                </a:solidFill>
                <a:latin typeface="+mn-lt"/>
              </a:defRPr>
            </a:lvl3pPr>
            <a:lvl4pPr>
              <a:lnSpc>
                <a:spcPct val="85000"/>
              </a:lnSpc>
              <a:defRPr sz="1800">
                <a:solidFill>
                  <a:schemeClr val="bg2">
                    <a:lumMod val="25000"/>
                  </a:schemeClr>
                </a:solidFill>
                <a:latin typeface="+mn-lt"/>
              </a:defRPr>
            </a:lvl4pPr>
            <a:lvl5pPr>
              <a:lnSpc>
                <a:spcPct val="85000"/>
              </a:lnSpc>
              <a:defRPr sz="1700">
                <a:solidFill>
                  <a:schemeClr val="bg2">
                    <a:lumMod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062697" y="2446942"/>
            <a:ext cx="3986784" cy="6064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5502" indent="0">
              <a:buNone/>
              <a:defRPr/>
            </a:lvl2pPr>
            <a:lvl3pPr marL="1015757" indent="0">
              <a:buNone/>
              <a:defRPr/>
            </a:lvl3pPr>
            <a:lvl4pPr marL="1472849" indent="0">
              <a:buNone/>
              <a:defRPr/>
            </a:lvl4pPr>
            <a:lvl5pPr marL="1944224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289944" y="2446942"/>
            <a:ext cx="3986784" cy="6064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5502" indent="0">
              <a:buNone/>
              <a:defRPr/>
            </a:lvl2pPr>
            <a:lvl3pPr marL="1015757" indent="0">
              <a:buNone/>
              <a:defRPr/>
            </a:lvl3pPr>
            <a:lvl4pPr marL="1472849" indent="0">
              <a:buNone/>
              <a:defRPr/>
            </a:lvl4pPr>
            <a:lvl5pPr marL="1944224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517191" y="2446942"/>
            <a:ext cx="3986784" cy="6064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5502" indent="0">
              <a:buNone/>
              <a:defRPr/>
            </a:lvl2pPr>
            <a:lvl3pPr marL="1015757" indent="0">
              <a:buNone/>
              <a:defRPr/>
            </a:lvl3pPr>
            <a:lvl4pPr marL="1472849" indent="0">
              <a:buNone/>
              <a:defRPr/>
            </a:lvl4pPr>
            <a:lvl5pPr marL="1944224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1553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10x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055814" y="489084"/>
            <a:ext cx="12448161" cy="1828800"/>
          </a:xfrm>
        </p:spPr>
        <p:txBody>
          <a:bodyPr/>
          <a:lstStyle>
            <a:lvl1pPr algn="l">
              <a:defRPr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pic>
        <p:nvPicPr>
          <p:cNvPr id="11" name="Picture 2" descr="\\psf\Home\Desktop\Infor_TMLogo_RGB_08051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6" y="1536200"/>
            <a:ext cx="721954" cy="6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94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4" y="0"/>
            <a:ext cx="16257586" cy="9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8" tIns="45709" rIns="91418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5813" y="473671"/>
            <a:ext cx="12473781" cy="1828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814" y="2446942"/>
            <a:ext cx="12460302" cy="5843915"/>
          </a:xfrm>
          <a:prstGeom prst="rect">
            <a:avLst/>
          </a:prstGeom>
        </p:spPr>
        <p:txBody>
          <a:bodyPr vert="horz" lIns="0" tIns="72558" rIns="0" bIns="72558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Box 92"/>
          <p:cNvSpPr txBox="1">
            <a:spLocks noChangeArrowheads="1"/>
          </p:cNvSpPr>
          <p:nvPr userDrawn="1"/>
        </p:nvSpPr>
        <p:spPr bwMode="auto">
          <a:xfrm>
            <a:off x="7293951" y="9353396"/>
            <a:ext cx="1742740" cy="2308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18" tIns="45709" rIns="91418" bIns="45709" anchor="ctr">
            <a:spAutoFit/>
          </a:bodyPr>
          <a:lstStyle/>
          <a:p>
            <a:r>
              <a:rPr lang="en-US" sz="900" dirty="0">
                <a:latin typeface="+mn-lt"/>
              </a:rPr>
              <a:t>Template v7 January 30, 2013</a:t>
            </a: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4503974" y="8557560"/>
            <a:ext cx="1753614" cy="568143"/>
          </a:xfrm>
          <a:prstGeom prst="rect">
            <a:avLst/>
          </a:prstGeom>
        </p:spPr>
        <p:txBody>
          <a:bodyPr lIns="91418" tIns="45709" rIns="91418" bIns="45709" anchor="ctr"/>
          <a:lstStyle>
            <a:defPPr>
              <a:defRPr lang="en-US"/>
            </a:defPPr>
            <a:lvl1pPr marL="0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5759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1519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7278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03037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8796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4556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80315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6074" algn="l" defTabSz="1451519" rtl="0" eaLnBrk="1" latinLnBrk="0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E7781AA-5C7B-4A6F-8438-A17DCECA115B}" type="slidenum">
              <a:rPr lang="en-US" sz="1700" smtClean="0">
                <a:solidFill>
                  <a:schemeClr val="bg2">
                    <a:lumMod val="75000"/>
                  </a:schemeClr>
                </a:solidFill>
              </a:rPr>
              <a:pPr algn="ctr"/>
              <a:t>‹#›</a:t>
            </a:fld>
            <a:endParaRPr lang="en-US" sz="1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1210" y="8822123"/>
            <a:ext cx="295552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90000"/>
                  </a:schemeClr>
                </a:solidFill>
              </a:rPr>
              <a:t>Copyright © 2013. Infor. All Rights Reserved. www.infor.com</a:t>
            </a:r>
          </a:p>
          <a:p>
            <a:pPr algn="r"/>
            <a:endParaRPr lang="en-US" sz="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9" r:id="rId2"/>
    <p:sldLayoutId id="2147483673" r:id="rId3"/>
    <p:sldLayoutId id="2147483674" r:id="rId4"/>
    <p:sldLayoutId id="2147483675" r:id="rId5"/>
    <p:sldLayoutId id="2147483681" r:id="rId6"/>
    <p:sldLayoutId id="2147483676" r:id="rId7"/>
    <p:sldLayoutId id="2147483682" r:id="rId8"/>
    <p:sldLayoutId id="2147483678" r:id="rId9"/>
    <p:sldLayoutId id="2147483677" r:id="rId10"/>
    <p:sldLayoutId id="2147483679" r:id="rId11"/>
    <p:sldLayoutId id="2147483685" r:id="rId12"/>
    <p:sldLayoutId id="2147483672" r:id="rId13"/>
    <p:sldLayoutId id="2147483684" r:id="rId14"/>
    <p:sldLayoutId id="2147483666" r:id="rId15"/>
    <p:sldLayoutId id="2147483680" r:id="rId16"/>
    <p:sldLayoutId id="2147483686" r:id="rId17"/>
    <p:sldLayoutId id="2147483687" r:id="rId18"/>
    <p:sldLayoutId id="2147483688" r:id="rId19"/>
  </p:sldLayoutIdLst>
  <p:hf hdr="0" ftr="0"/>
  <p:txStyles>
    <p:titleStyle>
      <a:lvl1pPr algn="l" defTabSz="1451172" rtl="0" eaLnBrk="1" latinLnBrk="0" hangingPunct="1">
        <a:lnSpc>
          <a:spcPct val="85000"/>
        </a:lnSpc>
        <a:spcBef>
          <a:spcPct val="0"/>
        </a:spcBef>
        <a:buNone/>
        <a:defRPr sz="6100" kern="1200" spc="-150" baseline="0">
          <a:solidFill>
            <a:schemeClr val="bg2">
              <a:lumMod val="25000"/>
            </a:schemeClr>
          </a:solidFill>
          <a:latin typeface="+mj-lt"/>
          <a:ea typeface="Tahoma" pitchFamily="34" charset="0"/>
          <a:cs typeface="Tahoma" pitchFamily="34" charset="0"/>
        </a:defRPr>
      </a:lvl1pPr>
    </p:titleStyle>
    <p:bodyStyle>
      <a:lvl1pPr marL="287268" marR="0" indent="-287268" algn="l" defTabSz="1451172" rtl="0" eaLnBrk="1" fontAlgn="auto" latinLnBrk="0" hangingPunct="1">
        <a:lnSpc>
          <a:spcPct val="85000"/>
        </a:lnSpc>
        <a:spcBef>
          <a:spcPts val="600"/>
        </a:spcBef>
        <a:spcAft>
          <a:spcPts val="600"/>
        </a:spcAft>
        <a:buClrTx/>
        <a:buSzTx/>
        <a:buFont typeface="Arial" pitchFamily="34" charset="0"/>
        <a:buChar char="•"/>
        <a:tabLst/>
        <a:defRPr sz="3000" kern="1200" spc="-50" baseline="0">
          <a:solidFill>
            <a:schemeClr val="bg2">
              <a:lumMod val="25000"/>
            </a:schemeClr>
          </a:solidFill>
          <a:latin typeface="+mn-lt"/>
          <a:ea typeface="Tahoma" pitchFamily="34" charset="0"/>
          <a:cs typeface="Tahoma" pitchFamily="34" charset="0"/>
        </a:defRPr>
      </a:lvl1pPr>
      <a:lvl2pPr marL="736424" marR="0" indent="-280921" algn="l" defTabSz="1451172" rtl="0" eaLnBrk="1" fontAlgn="auto" latinLnBrk="0" hangingPunct="1">
        <a:lnSpc>
          <a:spcPct val="85000"/>
        </a:lnSpc>
        <a:spcBef>
          <a:spcPts val="600"/>
        </a:spcBef>
        <a:spcAft>
          <a:spcPts val="600"/>
        </a:spcAft>
        <a:buClrTx/>
        <a:buSzTx/>
        <a:buFont typeface="Arial" pitchFamily="34" charset="0"/>
        <a:buChar char="•"/>
        <a:tabLst/>
        <a:defRPr sz="2600" kern="1200" spc="-50" baseline="0">
          <a:solidFill>
            <a:schemeClr val="bg2">
              <a:lumMod val="25000"/>
            </a:schemeClr>
          </a:solidFill>
          <a:latin typeface="+mn-lt"/>
          <a:ea typeface="Tahoma" pitchFamily="34" charset="0"/>
          <a:cs typeface="Tahoma" pitchFamily="34" charset="0"/>
        </a:defRPr>
      </a:lvl2pPr>
      <a:lvl3pPr marL="1255413" marR="0" indent="-239656" algn="l" defTabSz="1451172" rtl="0" eaLnBrk="1" fontAlgn="auto" latinLnBrk="0" hangingPunct="1">
        <a:lnSpc>
          <a:spcPct val="85000"/>
        </a:lnSpc>
        <a:spcBef>
          <a:spcPts val="600"/>
        </a:spcBef>
        <a:spcAft>
          <a:spcPts val="600"/>
        </a:spcAft>
        <a:buClrTx/>
        <a:buSzTx/>
        <a:buFont typeface="Arial" pitchFamily="34" charset="0"/>
        <a:buChar char="•"/>
        <a:tabLst/>
        <a:defRPr sz="2300" kern="1200" spc="-50" baseline="0">
          <a:solidFill>
            <a:schemeClr val="bg2">
              <a:lumMod val="25000"/>
            </a:schemeClr>
          </a:solidFill>
          <a:latin typeface="+mn-lt"/>
          <a:ea typeface="Tahoma" pitchFamily="34" charset="0"/>
          <a:cs typeface="Tahoma" pitchFamily="34" charset="0"/>
        </a:defRPr>
      </a:lvl3pPr>
      <a:lvl4pPr marL="1650606" marR="0" indent="-177757" algn="l" defTabSz="1451172" rtl="0" eaLnBrk="1" fontAlgn="auto" latinLnBrk="0" hangingPunct="1">
        <a:lnSpc>
          <a:spcPct val="85000"/>
        </a:lnSpc>
        <a:spcBef>
          <a:spcPts val="600"/>
        </a:spcBef>
        <a:spcAft>
          <a:spcPts val="600"/>
        </a:spcAft>
        <a:buClrTx/>
        <a:buSzTx/>
        <a:buFont typeface="Arial" pitchFamily="34" charset="0"/>
        <a:buChar char="•"/>
        <a:tabLst/>
        <a:defRPr sz="1800" kern="1200" spc="-50" baseline="0">
          <a:solidFill>
            <a:schemeClr val="bg2">
              <a:lumMod val="25000"/>
            </a:schemeClr>
          </a:solidFill>
          <a:latin typeface="+mn-lt"/>
          <a:ea typeface="Tahoma" pitchFamily="34" charset="0"/>
          <a:cs typeface="Tahoma" pitchFamily="34" charset="0"/>
        </a:defRPr>
      </a:lvl4pPr>
      <a:lvl5pPr marL="2115631" marR="0" indent="-171410" algn="l" defTabSz="1451172" rtl="0" eaLnBrk="1" fontAlgn="auto" latinLnBrk="0" hangingPunct="1">
        <a:lnSpc>
          <a:spcPct val="85000"/>
        </a:lnSpc>
        <a:spcBef>
          <a:spcPts val="600"/>
        </a:spcBef>
        <a:spcAft>
          <a:spcPts val="600"/>
        </a:spcAft>
        <a:buClrTx/>
        <a:buSzTx/>
        <a:buFont typeface="Arial" pitchFamily="34" charset="0"/>
        <a:buChar char="•"/>
        <a:tabLst/>
        <a:defRPr sz="1700" kern="1200" spc="-50" baseline="0">
          <a:solidFill>
            <a:schemeClr val="bg2">
              <a:lumMod val="25000"/>
            </a:schemeClr>
          </a:solidFill>
          <a:latin typeface="+mn-lt"/>
          <a:ea typeface="Tahoma" pitchFamily="34" charset="0"/>
          <a:cs typeface="Tahoma" pitchFamily="34" charset="0"/>
        </a:defRPr>
      </a:lvl5pPr>
      <a:lvl6pPr marL="3990722" indent="-362793" algn="l" defTabSz="145117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307" indent="-362793" algn="l" defTabSz="145117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894" indent="-362793" algn="l" defTabSz="145117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479" indent="-362793" algn="l" defTabSz="145117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5117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85" algn="l" defTabSz="145117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72" algn="l" defTabSz="145117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758" algn="l" defTabSz="145117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343" algn="l" defTabSz="145117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928" algn="l" defTabSz="145117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515" algn="l" defTabSz="145117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9100" algn="l" defTabSz="145117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686" algn="l" defTabSz="145117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6257588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032794" y="6321834"/>
            <a:ext cx="12192000" cy="263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66" dirty="0">
                <a:solidFill>
                  <a:schemeClr val="bg1"/>
                </a:solidFill>
                <a:latin typeface="+mj-lt"/>
              </a:rPr>
              <a:t>Domain Driven Design </a:t>
            </a:r>
            <a:r>
              <a:rPr lang="en-US" sz="8266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57240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 (DDD)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"Domain-driven design is not a technology or a methodology. DDD provides a structure of practices and terminology for making design decisions that focus and accelerate software projects dealing with complicated domains.“</a:t>
            </a:r>
          </a:p>
          <a:p>
            <a:pPr marL="0" indent="0" algn="r">
              <a:buNone/>
            </a:pPr>
            <a:r>
              <a:rPr lang="en-US" i="1" dirty="0" err="1"/>
              <a:t>Stackoverflow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862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/>
              <a:t>Why</a:t>
            </a:r>
          </a:p>
          <a:p>
            <a:r>
              <a:rPr lang="en-US" sz="3200" dirty="0"/>
              <a:t>Building blocks</a:t>
            </a:r>
          </a:p>
          <a:p>
            <a:pPr lvl="1"/>
            <a:r>
              <a:rPr lang="en-US" sz="2400" strike="sngStrike" dirty="0"/>
              <a:t>Repositories</a:t>
            </a:r>
            <a:r>
              <a:rPr lang="en-US" sz="2400" dirty="0"/>
              <a:t>/ORM </a:t>
            </a:r>
          </a:p>
          <a:p>
            <a:pPr lvl="1"/>
            <a:r>
              <a:rPr lang="en-US" sz="2400" dirty="0"/>
              <a:t>Entities, Value Types, Specifications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3200" dirty="0"/>
              <a:t>Putting it to practice</a:t>
            </a:r>
          </a:p>
          <a:p>
            <a:pPr lvl="1"/>
            <a:r>
              <a:rPr lang="en-US" sz="2400" dirty="0"/>
              <a:t>Dependency injection</a:t>
            </a:r>
          </a:p>
          <a:p>
            <a:pPr lvl="1"/>
            <a:r>
              <a:rPr lang="en-US" sz="2400" dirty="0"/>
              <a:t>Persistence</a:t>
            </a:r>
          </a:p>
          <a:p>
            <a:pPr lvl="1"/>
            <a:r>
              <a:rPr lang="en-US" sz="2400" dirty="0"/>
              <a:t>Validation</a:t>
            </a:r>
          </a:p>
          <a:p>
            <a:pPr lvl="1"/>
            <a:r>
              <a:rPr lang="en-US" sz="2400" dirty="0"/>
              <a:t>Architecture</a:t>
            </a:r>
          </a:p>
          <a:p>
            <a:r>
              <a:rPr lang="en-US" sz="3200" dirty="0"/>
              <a:t>Challenges</a:t>
            </a:r>
          </a:p>
          <a:p>
            <a:r>
              <a:rPr lang="en-US" sz="3200" dirty="0"/>
              <a:t>When not to use DDD</a:t>
            </a:r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5384447"/>
            <a:ext cx="8959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solidFill>
                  <a:schemeClr val="bg1"/>
                </a:solidFill>
                <a:latin typeface="+mj-lt"/>
              </a:rPr>
              <a:t>Software is complicated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16257589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0" y="7334649"/>
            <a:ext cx="162575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+mj-lt"/>
              </a:rPr>
              <a:t>Software is complicated</a:t>
            </a:r>
          </a:p>
        </p:txBody>
      </p:sp>
    </p:spTree>
    <p:extLst>
      <p:ext uri="{BB962C8B-B14F-4D97-AF65-F5344CB8AC3E}">
        <p14:creationId xmlns:p14="http://schemas.microsoft.com/office/powerpoint/2010/main" val="74733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-2826"/>
            <a:ext cx="16257589" cy="7004868"/>
            <a:chOff x="760491" y="749553"/>
            <a:chExt cx="8075693" cy="4673473"/>
          </a:xfrm>
        </p:grpSpPr>
        <p:sp>
          <p:nvSpPr>
            <p:cNvPr id="6" name="Rectangle 5"/>
            <p:cNvSpPr/>
            <p:nvPr/>
          </p:nvSpPr>
          <p:spPr>
            <a:xfrm>
              <a:off x="760491" y="751438"/>
              <a:ext cx="8075692" cy="467158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r="1215"/>
            <a:stretch>
              <a:fillRect/>
            </a:stretch>
          </p:blipFill>
          <p:spPr bwMode="auto">
            <a:xfrm>
              <a:off x="760491" y="749553"/>
              <a:ext cx="8075693" cy="4655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0" y="7002042"/>
            <a:ext cx="162575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We solve complexity in software by distilling our problems</a:t>
            </a:r>
          </a:p>
        </p:txBody>
      </p:sp>
    </p:spTree>
    <p:extLst>
      <p:ext uri="{BB962C8B-B14F-4D97-AF65-F5344CB8AC3E}">
        <p14:creationId xmlns:p14="http://schemas.microsoft.com/office/powerpoint/2010/main" val="19785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483892"/>
      </p:ext>
    </p:extLst>
  </p:cSld>
  <p:clrMapOvr>
    <a:masterClrMapping/>
  </p:clrMapOvr>
</p:sld>
</file>

<file path=ppt/theme/theme1.xml><?xml version="1.0" encoding="utf-8"?>
<a:theme xmlns:a="http://schemas.openxmlformats.org/drawingml/2006/main" name="Infor10x">
  <a:themeElements>
    <a:clrScheme name="Infor10x  Color Palette">
      <a:dk1>
        <a:srgbClr val="262626"/>
      </a:dk1>
      <a:lt1>
        <a:sysClr val="window" lastClr="FFFFFF"/>
      </a:lt1>
      <a:dk2>
        <a:srgbClr val="13A3F7"/>
      </a:dk2>
      <a:lt2>
        <a:srgbClr val="E5E5E5"/>
      </a:lt2>
      <a:accent1>
        <a:srgbClr val="34C6FA"/>
      </a:accent1>
      <a:accent2>
        <a:srgbClr val="FF6400"/>
      </a:accent2>
      <a:accent3>
        <a:srgbClr val="2DB329"/>
      </a:accent3>
      <a:accent4>
        <a:srgbClr val="FFAA00"/>
      </a:accent4>
      <a:accent5>
        <a:srgbClr val="00C2B4"/>
      </a:accent5>
      <a:accent6>
        <a:srgbClr val="3341CC"/>
      </a:accent6>
      <a:hlink>
        <a:srgbClr val="005CE6"/>
      </a:hlink>
      <a:folHlink>
        <a:srgbClr val="7533A6"/>
      </a:folHlink>
    </a:clrScheme>
    <a:fontScheme name="Infor10x Arial Font Se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spAutoFit/>
      </a:bodyPr>
      <a:lstStyle>
        <a:defPPr algn="ctr">
          <a:defRPr sz="3200" dirty="0" smtClean="0">
            <a:solidFill>
              <a:schemeClr val="tx1">
                <a:lumMod val="90000"/>
                <a:lumOff val="1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19548</TotalTime>
  <Words>259</Words>
  <Application>Microsoft Office PowerPoint</Application>
  <PresentationFormat>Custom</PresentationFormat>
  <Paragraphs>49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Tahoma</vt:lpstr>
      <vt:lpstr>Infor10x</vt:lpstr>
      <vt:lpstr>PowerPoint Presentation</vt:lpstr>
      <vt:lpstr>Domain Driven Design (DDD)</vt:lpstr>
      <vt:lpstr>Agenda</vt:lpstr>
      <vt:lpstr>PowerPoint Presentation</vt:lpstr>
      <vt:lpstr>PowerPoint Presentation</vt:lpstr>
      <vt:lpstr>PowerPoint Presentation</vt:lpstr>
    </vt:vector>
  </TitlesOfParts>
  <Company>Infor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Johnny Alibuyog</cp:lastModifiedBy>
  <cp:revision>599</cp:revision>
  <dcterms:created xsi:type="dcterms:W3CDTF">2012-08-27T14:43:21Z</dcterms:created>
  <dcterms:modified xsi:type="dcterms:W3CDTF">2016-10-26T02:07:05Z</dcterms:modified>
</cp:coreProperties>
</file>